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7" r:id="rId2"/>
    <p:sldId id="258" r:id="rId3"/>
    <p:sldId id="259" r:id="rId4"/>
  </p:sldIdLst>
  <p:sldSz cx="43200638" cy="50399950"/>
  <p:notesSz cx="6858000" cy="9144000"/>
  <p:defaultTextStyle>
    <a:defPPr>
      <a:defRPr lang="zh-TW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4">
          <p15:clr>
            <a:srgbClr val="A4A3A4"/>
          </p15:clr>
        </p15:guide>
        <p15:guide id="2" pos="13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8040" autoAdjust="0"/>
    <p:restoredTop sz="90465" autoAdjust="0"/>
  </p:normalViewPr>
  <p:slideViewPr>
    <p:cSldViewPr snapToGrid="0">
      <p:cViewPr varScale="1">
        <p:scale>
          <a:sx n="16" d="100"/>
          <a:sy n="16" d="100"/>
        </p:scale>
        <p:origin x="3240" y="102"/>
      </p:cViewPr>
      <p:guideLst>
        <p:guide orient="horz" pos="15874"/>
        <p:guide pos="136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02259-9278-4B45-9269-1808750A75EF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06613" y="1143000"/>
            <a:ext cx="2644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974DD-A9FD-427D-AF4D-2D46578B074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0080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455975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成果報告為一學期之彈性學習課程規劃，報告內容應包含以下項目，格式自訂：</a:t>
            </a:r>
          </a:p>
          <a:p>
            <a:pPr lvl="2"/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課程資料：課程名稱、實施年級、預定參與領域</a:t>
            </a:r>
            <a:r>
              <a:rPr lang="en-US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科目、課程屬性（跨領域統整性主題</a:t>
            </a:r>
            <a:r>
              <a:rPr lang="en-US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 </a:t>
            </a:r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專題</a:t>
            </a:r>
            <a:r>
              <a:rPr lang="en-US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 </a:t>
            </a:r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議題探究）、課程目標、課程設計者</a:t>
            </a:r>
          </a:p>
          <a:p>
            <a:pPr lvl="2"/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課程對應素養指標與指標說明（可對照總綱核心素養或校本指標）</a:t>
            </a:r>
          </a:p>
          <a:p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十八週課程安排：課程主題、學習目標、學習活動、學習表現、學習內容、學習評量（含表現任務）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974DD-A9FD-427D-AF4D-2D46578B074A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0965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成果報告為一學期之彈性學習課程規劃，報告內容應包含以下項目，格式自訂：</a:t>
            </a:r>
          </a:p>
          <a:p>
            <a:pPr lvl="2"/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課程資料：課程名稱、實施年級、預定參與領域</a:t>
            </a:r>
            <a:r>
              <a:rPr lang="en-US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科目、課程屬性（跨領域統整性主題</a:t>
            </a:r>
            <a:r>
              <a:rPr lang="en-US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 </a:t>
            </a:r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專題</a:t>
            </a:r>
            <a:r>
              <a:rPr lang="en-US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 </a:t>
            </a:r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議題探究）、課程目標、課程設計者</a:t>
            </a:r>
          </a:p>
          <a:p>
            <a:pPr lvl="2"/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課程對應素養指標與指標說明（可對照總綱核心素養或校本指標）</a:t>
            </a:r>
          </a:p>
          <a:p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十八週課程安排：課程主題、學習目標、學習活動、學習表現、學習內容、學習評量（含表現任務）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974DD-A9FD-427D-AF4D-2D46578B074A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062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成果報告為一學期之彈性學習課程規劃，報告內容應包含以下項目，格式自訂：</a:t>
            </a:r>
          </a:p>
          <a:p>
            <a:pPr lvl="2"/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課程資料：課程名稱、實施年級、預定參與領域</a:t>
            </a:r>
            <a:r>
              <a:rPr lang="en-US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科目、課程屬性（跨領域統整性主題</a:t>
            </a:r>
            <a:r>
              <a:rPr lang="en-US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 </a:t>
            </a:r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專題</a:t>
            </a:r>
            <a:r>
              <a:rPr lang="en-US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 </a:t>
            </a:r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議題探究）、課程目標、課程設計者</a:t>
            </a:r>
          </a:p>
          <a:p>
            <a:pPr lvl="2"/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課程對應素養指標與指標說明（可對照總綱核心素養或校本指標）</a:t>
            </a:r>
          </a:p>
          <a:p>
            <a:r>
              <a:rPr lang="zh-TW" altLang="zh-TW" sz="4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十八週課程安排：課程主題、學習目標、學習活動、學習表現、學習內容、學習評量（含表現任務）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974DD-A9FD-427D-AF4D-2D46578B074A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579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048" y="8248329"/>
            <a:ext cx="36720542" cy="17546649"/>
          </a:xfrm>
        </p:spPr>
        <p:txBody>
          <a:bodyPr anchor="b"/>
          <a:lstStyle>
            <a:lvl1pPr algn="ctr">
              <a:defRPr sz="2834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80" y="26471644"/>
            <a:ext cx="32400479" cy="12168318"/>
          </a:xfrm>
        </p:spPr>
        <p:txBody>
          <a:bodyPr/>
          <a:lstStyle>
            <a:lvl1pPr marL="0" indent="0" algn="ctr">
              <a:buNone/>
              <a:defRPr sz="11339"/>
            </a:lvl1pPr>
            <a:lvl2pPr marL="2160041" indent="0" algn="ctr">
              <a:buNone/>
              <a:defRPr sz="9449"/>
            </a:lvl2pPr>
            <a:lvl3pPr marL="4320083" indent="0" algn="ctr">
              <a:buNone/>
              <a:defRPr sz="8504"/>
            </a:lvl3pPr>
            <a:lvl4pPr marL="6480124" indent="0" algn="ctr">
              <a:buNone/>
              <a:defRPr sz="7559"/>
            </a:lvl4pPr>
            <a:lvl5pPr marL="8640166" indent="0" algn="ctr">
              <a:buNone/>
              <a:defRPr sz="7559"/>
            </a:lvl5pPr>
            <a:lvl6pPr marL="10800207" indent="0" algn="ctr">
              <a:buNone/>
              <a:defRPr sz="7559"/>
            </a:lvl6pPr>
            <a:lvl7pPr marL="12960248" indent="0" algn="ctr">
              <a:buNone/>
              <a:defRPr sz="7559"/>
            </a:lvl7pPr>
            <a:lvl8pPr marL="15120290" indent="0" algn="ctr">
              <a:buNone/>
              <a:defRPr sz="7559"/>
            </a:lvl8pPr>
            <a:lvl9pPr marL="17280331" indent="0" algn="ctr">
              <a:buNone/>
              <a:defRPr sz="7559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578A-4763-4485-80DB-329F71F77C6B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04AB-7AA4-4370-AE37-9D04A49C49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542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578A-4763-4485-80DB-329F71F77C6B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04AB-7AA4-4370-AE37-9D04A49C49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776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9" y="2683331"/>
            <a:ext cx="9315138" cy="427116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046" y="2683331"/>
            <a:ext cx="27405405" cy="4271162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578A-4763-4485-80DB-329F71F77C6B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04AB-7AA4-4370-AE37-9D04A49C49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823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578A-4763-4485-80DB-329F71F77C6B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04AB-7AA4-4370-AE37-9D04A49C49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0426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546" y="12565002"/>
            <a:ext cx="37260550" cy="20964976"/>
          </a:xfrm>
        </p:spPr>
        <p:txBody>
          <a:bodyPr anchor="b"/>
          <a:lstStyle>
            <a:lvl1pPr>
              <a:defRPr sz="2834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546" y="33728315"/>
            <a:ext cx="37260550" cy="11024985"/>
          </a:xfrm>
        </p:spPr>
        <p:txBody>
          <a:bodyPr/>
          <a:lstStyle>
            <a:lvl1pPr marL="0" indent="0">
              <a:buNone/>
              <a:defRPr sz="11339">
                <a:solidFill>
                  <a:schemeClr val="tx1"/>
                </a:solidFill>
              </a:defRPr>
            </a:lvl1pPr>
            <a:lvl2pPr marL="2160041" indent="0">
              <a:buNone/>
              <a:defRPr sz="9449">
                <a:solidFill>
                  <a:schemeClr val="tx1">
                    <a:tint val="75000"/>
                  </a:schemeClr>
                </a:solidFill>
              </a:defRPr>
            </a:lvl2pPr>
            <a:lvl3pPr marL="4320083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3pPr>
            <a:lvl4pPr marL="6480124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4pPr>
            <a:lvl5pPr marL="8640166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5pPr>
            <a:lvl6pPr marL="10800207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6pPr>
            <a:lvl7pPr marL="12960248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7pPr>
            <a:lvl8pPr marL="1512029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8pPr>
            <a:lvl9pPr marL="17280331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578A-4763-4485-80DB-329F71F77C6B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04AB-7AA4-4370-AE37-9D04A49C49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238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044" y="13416653"/>
            <a:ext cx="18360271" cy="3197830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0323" y="13416653"/>
            <a:ext cx="18360271" cy="3197830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578A-4763-4485-80DB-329F71F77C6B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04AB-7AA4-4370-AE37-9D04A49C49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6146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683342"/>
            <a:ext cx="37260550" cy="974166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75" y="12354992"/>
            <a:ext cx="18275892" cy="6054990"/>
          </a:xfrm>
        </p:spPr>
        <p:txBody>
          <a:bodyPr anchor="b"/>
          <a:lstStyle>
            <a:lvl1pPr marL="0" indent="0">
              <a:buNone/>
              <a:defRPr sz="11339" b="1"/>
            </a:lvl1pPr>
            <a:lvl2pPr marL="2160041" indent="0">
              <a:buNone/>
              <a:defRPr sz="9449" b="1"/>
            </a:lvl2pPr>
            <a:lvl3pPr marL="4320083" indent="0">
              <a:buNone/>
              <a:defRPr sz="8504" b="1"/>
            </a:lvl3pPr>
            <a:lvl4pPr marL="6480124" indent="0">
              <a:buNone/>
              <a:defRPr sz="7559" b="1"/>
            </a:lvl4pPr>
            <a:lvl5pPr marL="8640166" indent="0">
              <a:buNone/>
              <a:defRPr sz="7559" b="1"/>
            </a:lvl5pPr>
            <a:lvl6pPr marL="10800207" indent="0">
              <a:buNone/>
              <a:defRPr sz="7559" b="1"/>
            </a:lvl6pPr>
            <a:lvl7pPr marL="12960248" indent="0">
              <a:buNone/>
              <a:defRPr sz="7559" b="1"/>
            </a:lvl7pPr>
            <a:lvl8pPr marL="15120290" indent="0">
              <a:buNone/>
              <a:defRPr sz="7559" b="1"/>
            </a:lvl8pPr>
            <a:lvl9pPr marL="17280331" indent="0">
              <a:buNone/>
              <a:defRPr sz="7559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675" y="18409982"/>
            <a:ext cx="18275892" cy="2707831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0325" y="12354992"/>
            <a:ext cx="18365898" cy="6054990"/>
          </a:xfrm>
        </p:spPr>
        <p:txBody>
          <a:bodyPr anchor="b"/>
          <a:lstStyle>
            <a:lvl1pPr marL="0" indent="0">
              <a:buNone/>
              <a:defRPr sz="11339" b="1"/>
            </a:lvl1pPr>
            <a:lvl2pPr marL="2160041" indent="0">
              <a:buNone/>
              <a:defRPr sz="9449" b="1"/>
            </a:lvl2pPr>
            <a:lvl3pPr marL="4320083" indent="0">
              <a:buNone/>
              <a:defRPr sz="8504" b="1"/>
            </a:lvl3pPr>
            <a:lvl4pPr marL="6480124" indent="0">
              <a:buNone/>
              <a:defRPr sz="7559" b="1"/>
            </a:lvl4pPr>
            <a:lvl5pPr marL="8640166" indent="0">
              <a:buNone/>
              <a:defRPr sz="7559" b="1"/>
            </a:lvl5pPr>
            <a:lvl6pPr marL="10800207" indent="0">
              <a:buNone/>
              <a:defRPr sz="7559" b="1"/>
            </a:lvl6pPr>
            <a:lvl7pPr marL="12960248" indent="0">
              <a:buNone/>
              <a:defRPr sz="7559" b="1"/>
            </a:lvl7pPr>
            <a:lvl8pPr marL="15120290" indent="0">
              <a:buNone/>
              <a:defRPr sz="7559" b="1"/>
            </a:lvl8pPr>
            <a:lvl9pPr marL="17280331" indent="0">
              <a:buNone/>
              <a:defRPr sz="7559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0325" y="18409982"/>
            <a:ext cx="18365898" cy="2707831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578A-4763-4485-80DB-329F71F77C6B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04AB-7AA4-4370-AE37-9D04A49C49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866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578A-4763-4485-80DB-329F71F77C6B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04AB-7AA4-4370-AE37-9D04A49C49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100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578A-4763-4485-80DB-329F71F77C6B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04AB-7AA4-4370-AE37-9D04A49C49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010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3359997"/>
            <a:ext cx="13933330" cy="11759988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898" y="7256671"/>
            <a:ext cx="21870323" cy="35816631"/>
          </a:xfrm>
        </p:spPr>
        <p:txBody>
          <a:bodyPr/>
          <a:lstStyle>
            <a:lvl1pPr>
              <a:defRPr sz="15118"/>
            </a:lvl1pPr>
            <a:lvl2pPr>
              <a:defRPr sz="13229"/>
            </a:lvl2pPr>
            <a:lvl3pPr>
              <a:defRPr sz="11339"/>
            </a:lvl3pPr>
            <a:lvl4pPr>
              <a:defRPr sz="9449"/>
            </a:lvl4pPr>
            <a:lvl5pPr>
              <a:defRPr sz="9449"/>
            </a:lvl5pPr>
            <a:lvl6pPr>
              <a:defRPr sz="9449"/>
            </a:lvl6pPr>
            <a:lvl7pPr>
              <a:defRPr sz="9449"/>
            </a:lvl7pPr>
            <a:lvl8pPr>
              <a:defRPr sz="9449"/>
            </a:lvl8pPr>
            <a:lvl9pPr>
              <a:defRPr sz="9449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15119985"/>
            <a:ext cx="13933330" cy="28011643"/>
          </a:xfrm>
        </p:spPr>
        <p:txBody>
          <a:bodyPr/>
          <a:lstStyle>
            <a:lvl1pPr marL="0" indent="0">
              <a:buNone/>
              <a:defRPr sz="7559"/>
            </a:lvl1pPr>
            <a:lvl2pPr marL="2160041" indent="0">
              <a:buNone/>
              <a:defRPr sz="6614"/>
            </a:lvl2pPr>
            <a:lvl3pPr marL="4320083" indent="0">
              <a:buNone/>
              <a:defRPr sz="5669"/>
            </a:lvl3pPr>
            <a:lvl4pPr marL="6480124" indent="0">
              <a:buNone/>
              <a:defRPr sz="4725"/>
            </a:lvl4pPr>
            <a:lvl5pPr marL="8640166" indent="0">
              <a:buNone/>
              <a:defRPr sz="4725"/>
            </a:lvl5pPr>
            <a:lvl6pPr marL="10800207" indent="0">
              <a:buNone/>
              <a:defRPr sz="4725"/>
            </a:lvl6pPr>
            <a:lvl7pPr marL="12960248" indent="0">
              <a:buNone/>
              <a:defRPr sz="4725"/>
            </a:lvl7pPr>
            <a:lvl8pPr marL="15120290" indent="0">
              <a:buNone/>
              <a:defRPr sz="4725"/>
            </a:lvl8pPr>
            <a:lvl9pPr marL="17280331" indent="0">
              <a:buNone/>
              <a:defRPr sz="472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578A-4763-4485-80DB-329F71F77C6B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04AB-7AA4-4370-AE37-9D04A49C49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687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3359997"/>
            <a:ext cx="13933330" cy="11759988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898" y="7256671"/>
            <a:ext cx="21870323" cy="35816631"/>
          </a:xfrm>
        </p:spPr>
        <p:txBody>
          <a:bodyPr anchor="t"/>
          <a:lstStyle>
            <a:lvl1pPr marL="0" indent="0">
              <a:buNone/>
              <a:defRPr sz="15118"/>
            </a:lvl1pPr>
            <a:lvl2pPr marL="2160041" indent="0">
              <a:buNone/>
              <a:defRPr sz="13229"/>
            </a:lvl2pPr>
            <a:lvl3pPr marL="4320083" indent="0">
              <a:buNone/>
              <a:defRPr sz="11339"/>
            </a:lvl3pPr>
            <a:lvl4pPr marL="6480124" indent="0">
              <a:buNone/>
              <a:defRPr sz="9449"/>
            </a:lvl4pPr>
            <a:lvl5pPr marL="8640166" indent="0">
              <a:buNone/>
              <a:defRPr sz="9449"/>
            </a:lvl5pPr>
            <a:lvl6pPr marL="10800207" indent="0">
              <a:buNone/>
              <a:defRPr sz="9449"/>
            </a:lvl6pPr>
            <a:lvl7pPr marL="12960248" indent="0">
              <a:buNone/>
              <a:defRPr sz="9449"/>
            </a:lvl7pPr>
            <a:lvl8pPr marL="15120290" indent="0">
              <a:buNone/>
              <a:defRPr sz="9449"/>
            </a:lvl8pPr>
            <a:lvl9pPr marL="17280331" indent="0">
              <a:buNone/>
              <a:defRPr sz="9449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15119985"/>
            <a:ext cx="13933330" cy="28011643"/>
          </a:xfrm>
        </p:spPr>
        <p:txBody>
          <a:bodyPr/>
          <a:lstStyle>
            <a:lvl1pPr marL="0" indent="0">
              <a:buNone/>
              <a:defRPr sz="7559"/>
            </a:lvl1pPr>
            <a:lvl2pPr marL="2160041" indent="0">
              <a:buNone/>
              <a:defRPr sz="6614"/>
            </a:lvl2pPr>
            <a:lvl3pPr marL="4320083" indent="0">
              <a:buNone/>
              <a:defRPr sz="5669"/>
            </a:lvl3pPr>
            <a:lvl4pPr marL="6480124" indent="0">
              <a:buNone/>
              <a:defRPr sz="4725"/>
            </a:lvl4pPr>
            <a:lvl5pPr marL="8640166" indent="0">
              <a:buNone/>
              <a:defRPr sz="4725"/>
            </a:lvl5pPr>
            <a:lvl6pPr marL="10800207" indent="0">
              <a:buNone/>
              <a:defRPr sz="4725"/>
            </a:lvl6pPr>
            <a:lvl7pPr marL="12960248" indent="0">
              <a:buNone/>
              <a:defRPr sz="4725"/>
            </a:lvl7pPr>
            <a:lvl8pPr marL="15120290" indent="0">
              <a:buNone/>
              <a:defRPr sz="4725"/>
            </a:lvl8pPr>
            <a:lvl9pPr marL="17280331" indent="0">
              <a:buNone/>
              <a:defRPr sz="472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578A-4763-4485-80DB-329F71F77C6B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04AB-7AA4-4370-AE37-9D04A49C49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797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044" y="2683342"/>
            <a:ext cx="37260550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044" y="13416653"/>
            <a:ext cx="37260550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044" y="46713298"/>
            <a:ext cx="972014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0578A-4763-4485-80DB-329F71F77C6B}" type="datetimeFigureOut">
              <a:rPr lang="zh-TW" altLang="en-US" smtClean="0"/>
              <a:pPr/>
              <a:t>2018/10/26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0212" y="46713298"/>
            <a:ext cx="14580215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0450" y="46713298"/>
            <a:ext cx="972014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04AB-7AA4-4370-AE37-9D04A49C49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4451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320083" rtl="0" eaLnBrk="1" latinLnBrk="0" hangingPunct="1">
        <a:lnSpc>
          <a:spcPct val="90000"/>
        </a:lnSpc>
        <a:spcBef>
          <a:spcPct val="0"/>
        </a:spcBef>
        <a:buNone/>
        <a:defRPr sz="207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021" indent="-1080021" algn="l" defTabSz="4320083" rtl="0" eaLnBrk="1" latinLnBrk="0" hangingPunct="1">
        <a:lnSpc>
          <a:spcPct val="90000"/>
        </a:lnSpc>
        <a:spcBef>
          <a:spcPts val="4725"/>
        </a:spcBef>
        <a:buFont typeface="Arial" panose="020B0604020202020204" pitchFamily="34" charset="0"/>
        <a:buChar char="•"/>
        <a:defRPr sz="13229" kern="1200">
          <a:solidFill>
            <a:schemeClr val="tx1"/>
          </a:solidFill>
          <a:latin typeface="+mn-lt"/>
          <a:ea typeface="+mn-ea"/>
          <a:cs typeface="+mn-cs"/>
        </a:defRPr>
      </a:lvl1pPr>
      <a:lvl2pPr marL="3240062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11339" kern="1200">
          <a:solidFill>
            <a:schemeClr val="tx1"/>
          </a:solidFill>
          <a:latin typeface="+mn-lt"/>
          <a:ea typeface="+mn-ea"/>
          <a:cs typeface="+mn-cs"/>
        </a:defRPr>
      </a:lvl2pPr>
      <a:lvl3pPr marL="5400104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3pPr>
      <a:lvl4pPr marL="7560145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9720186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1880228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4040269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6200311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8360352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1pPr>
      <a:lvl2pPr marL="2160041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320083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3pPr>
      <a:lvl4pPr marL="6480124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8640166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0800207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2960248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5120290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7280331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568470"/>
              </p:ext>
            </p:extLst>
          </p:nvPr>
        </p:nvGraphicFramePr>
        <p:xfrm>
          <a:off x="2312093" y="20185295"/>
          <a:ext cx="38325786" cy="30642615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205308">
                  <a:extLst>
                    <a:ext uri="{9D8B030D-6E8A-4147-A177-3AD203B41FA5}">
                      <a16:colId xmlns:a16="http://schemas.microsoft.com/office/drawing/2014/main" val="2208610109"/>
                    </a:ext>
                  </a:extLst>
                </a:gridCol>
                <a:gridCol w="5185000">
                  <a:extLst>
                    <a:ext uri="{9D8B030D-6E8A-4147-A177-3AD203B41FA5}">
                      <a16:colId xmlns:a16="http://schemas.microsoft.com/office/drawing/2014/main" val="3452053443"/>
                    </a:ext>
                  </a:extLst>
                </a:gridCol>
                <a:gridCol w="6149845">
                  <a:extLst>
                    <a:ext uri="{9D8B030D-6E8A-4147-A177-3AD203B41FA5}">
                      <a16:colId xmlns:a16="http://schemas.microsoft.com/office/drawing/2014/main" val="3206719258"/>
                    </a:ext>
                  </a:extLst>
                </a:gridCol>
                <a:gridCol w="5474320">
                  <a:extLst>
                    <a:ext uri="{9D8B030D-6E8A-4147-A177-3AD203B41FA5}">
                      <a16:colId xmlns:a16="http://schemas.microsoft.com/office/drawing/2014/main" val="3688643081"/>
                    </a:ext>
                  </a:extLst>
                </a:gridCol>
                <a:gridCol w="5732118">
                  <a:extLst>
                    <a:ext uri="{9D8B030D-6E8A-4147-A177-3AD203B41FA5}">
                      <a16:colId xmlns:a16="http://schemas.microsoft.com/office/drawing/2014/main" val="1493478610"/>
                    </a:ext>
                  </a:extLst>
                </a:gridCol>
                <a:gridCol w="7573931">
                  <a:extLst>
                    <a:ext uri="{9D8B030D-6E8A-4147-A177-3AD203B41FA5}">
                      <a16:colId xmlns:a16="http://schemas.microsoft.com/office/drawing/2014/main" val="3742972990"/>
                    </a:ext>
                  </a:extLst>
                </a:gridCol>
                <a:gridCol w="6005264">
                  <a:extLst>
                    <a:ext uri="{9D8B030D-6E8A-4147-A177-3AD203B41FA5}">
                      <a16:colId xmlns:a16="http://schemas.microsoft.com/office/drawing/2014/main" val="1606704438"/>
                    </a:ext>
                  </a:extLst>
                </a:gridCol>
              </a:tblGrid>
              <a:tr h="829089">
                <a:tc gridSpan="7">
                  <a:txBody>
                    <a:bodyPr/>
                    <a:lstStyle/>
                    <a:p>
                      <a:pPr marL="0" algn="l" defTabSz="4320083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</a:t>
                      </a:r>
                      <a:r>
                        <a:rPr 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課程架構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016731"/>
                  </a:ext>
                </a:extLst>
              </a:tr>
              <a:tr h="552726"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週次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課程</a:t>
                      </a:r>
                      <a:r>
                        <a:rPr 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主題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學習目標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學習內容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學習表現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學生學習活動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學習評量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3763517"/>
                  </a:ext>
                </a:extLst>
              </a:tr>
              <a:tr h="552726">
                <a:tc>
                  <a:txBody>
                    <a:bodyPr/>
                    <a:lstStyle/>
                    <a:p>
                      <a:pPr marL="0" algn="ctr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課程簡介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瞭解課程架構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青少年休閒樂活記實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以正確發音流利說出語意完整的話。 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賓果活動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分組自我介紹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瞭解課程架構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賓果記點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說出旅遊景點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。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659301"/>
                  </a:ext>
                </a:extLst>
              </a:tr>
              <a:tr h="708854">
                <a:tc>
                  <a:txBody>
                    <a:bodyPr/>
                    <a:lstStyle/>
                    <a:p>
                      <a:pPr marL="0" algn="ctr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PAPAGO</a:t>
                      </a: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瑠公秘探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文化理解與尊重。探索文化的內涵，欣賞並尊重文 化的差異性。 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瑠公溯源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介紹瑠公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走訪瑠公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人文特色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說出所聽聞的內容。與他人交談時，能適當的提問、合宜的回答，並分享想法。了解社會事物與環境的互動、差異或變遷現象。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藉由「瑠公引水」</a:t>
                      </a: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記錄片，分組討論瑠公精神與人文特色，學習單分組報告。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走訪瑠公百福公園，記錄鄉土人文特色，繳交學習單。能夠記錄瑠公圳的發源與人文背景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。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124818"/>
                  </a:ext>
                </a:extLst>
              </a:tr>
              <a:tr h="560439">
                <a:tc>
                  <a:txBody>
                    <a:bodyPr/>
                    <a:lstStyle/>
                    <a:p>
                      <a:pPr marL="0" algn="ctr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7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7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TW" sz="7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TW" sz="7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7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7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677117"/>
                  </a:ext>
                </a:extLst>
              </a:tr>
              <a:tr h="648929">
                <a:tc>
                  <a:txBody>
                    <a:bodyPr/>
                    <a:lstStyle/>
                    <a:p>
                      <a:pPr marL="0" algn="ctr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algn="ctr" defTabSz="4320083" rtl="0" eaLnBrk="1" latinLnBrk="0" hangingPunct="1">
                        <a:spcAft>
                          <a:spcPts val="0"/>
                        </a:spcAft>
                      </a:pP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endParaRPr lang="en-US" altLang="zh-TW" sz="720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7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TW" sz="7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72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7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72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647111"/>
                  </a:ext>
                </a:extLst>
              </a:tr>
              <a:tr h="2657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PAPAGO</a:t>
                      </a: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海天遊蹤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追追追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自主學習與管理：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上網尋找景點資料庫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從網路資料進行彙整與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分類統合，瞭角資料彙整的重點。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運用科技、資訊 與各類媒體所提 供的素材，進行 檢索、統整、解釋 及省思，並轉化 成生活的能力與 素養能力。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 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自主學習與管理。藉由電腦或平板或手機，尋找四景點，分組彙整一份資料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。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 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 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評量學生尋找資料的統整能力。分組上台報告。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評量以蒐集資料的統整力為主軸，分組以繪圖表達。</a:t>
                      </a:r>
                      <a:endParaRPr lang="zh-TW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315673"/>
                  </a:ext>
                </a:extLst>
              </a:tr>
              <a:tr h="1243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PAPAGO</a:t>
                      </a: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看見台灣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旅遊規畫書</a:t>
                      </a:r>
                    </a:p>
                  </a:txBody>
                  <a:tcPr marL="137160" marR="137160" marT="137160" marB="1371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資源運用開發：規劃書製作，</a:t>
                      </a:r>
                      <a:endParaRPr lang="en-US" altLang="zh-TW" sz="3600" b="1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深化寫作能力。</a:t>
                      </a:r>
                      <a:r>
                        <a:rPr lang="en-US" altLang="zh-TW" sz="36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sz="36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廣泛運用工具書及資訊網絡蒐集、分析資料，提高綜合學習和應 用能力。</a:t>
                      </a:r>
                      <a:endParaRPr lang="zh-TW" altLang="zh-TW" sz="3600" b="1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設計規劃書封面及目錄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Times New Roman" panose="02020603050405020304" pitchFamily="18" charset="0"/>
                        </a:rPr>
                        <a:t>，分工合作，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規劃書包括的項目重點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與自然共舞為目標。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TW" sz="36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歸納不同論點，形成個人的觀點，發展系統性思考以建立 論述體系。觀摩跨文本、跨文類、跨文化作品，學習多元類型的創作。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以提問法由各組搶答，再由各組討論規畫書的重點，寫成書面大綱，學生有反思並上台報告。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對旅遊路線加以評估，進而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能寫出旅遊規劃書的重點，列出五項評量標準。</a:t>
                      </a:r>
                      <a:endParaRPr lang="zh-TW" altLang="en-US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47109017"/>
                  </a:ext>
                </a:extLst>
              </a:tr>
              <a:tr h="17963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PAPAGO</a:t>
                      </a: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外遇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與外國人交談的英語能力 並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能看懂日常生活中簡易留言、賀卡、邀請卡並以口語或書面簡短回應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。</a:t>
                      </a: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marR="0" indent="0" algn="just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用</a:t>
                      </a:r>
                      <a:r>
                        <a:rPr lang="zh-TW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旅遊地名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景點及夜市食物</a:t>
                      </a:r>
                      <a:r>
                        <a:rPr lang="zh-TW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規畫一份外國人看得懂的路線圖及小吃</a:t>
                      </a: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menu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TW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並能用英語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交談。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能聽懂日常生活應對中常用語句，並做適當的簡短回應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以分組方式，進行旅遊景</a:t>
                      </a: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[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點的英語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對話。分成兩組討論：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＊車站至信義區影城，規劃的路線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＊以英語介紹夜市美食，如饒河夜市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＊兩人一組學習英語會話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教師利用雙語情境，請學生以外語對話。分組上台報告，兩項評量標準：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＊分組合作海報設計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＊兩人英語會話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377240"/>
                  </a:ext>
                </a:extLst>
              </a:tr>
              <a:tr h="17963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12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APAGO</a:t>
                      </a: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名人軼事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了 解與關懷景點的多元文 化 價值與意義。 </a:t>
                      </a:r>
                      <a:endParaRPr lang="zh-TW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3600" b="1" i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marR="0" indent="0" algn="just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以攝影記錄並欣賞景點奇觀，並能瞭解景點的人文歷史</a:t>
                      </a:r>
                      <a:endParaRPr lang="en-US" altLang="zh-TW" sz="3600" b="1" kern="1200" dirty="0" smtClean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了解文化間的相 互關聯，臺灣社會的 互動關係。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教師以景點的史地知識，利用平板教學，學生回答。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00" dirty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從平板總結各組回答問題的成績。</a:t>
                      </a:r>
                      <a:endParaRPr lang="en-US" altLang="zh-TW" sz="36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3797522"/>
                  </a:ext>
                </a:extLst>
              </a:tr>
              <a:tr h="1243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PAPAGO</a:t>
                      </a: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精打細算</a:t>
                      </a:r>
                      <a:endParaRPr lang="zh-TW" altLang="en-US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利用日常生活的經驗，面對旅遊挑戰，具備計畫的知識、能力與態度。</a:t>
                      </a:r>
                      <a:endParaRPr lang="zh-TW" altLang="en-US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旅遊經費預算與評估。根據路線，縝密計算行程距離經費預算</a:t>
                      </a:r>
                      <a:endParaRPr lang="zh-TW" altLang="en-US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確實掌握分數與小數的四則計算。能以常用的數量關係，解 決日常生活的問題。</a:t>
                      </a:r>
                      <a:endParaRPr lang="en-US" altLang="zh-TW" sz="36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針對路線距離與經費，透過四則運算，鼓勵學生上臺練習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對於行程的遠近安全經費，有經過思考判斷計算，說準確數字。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4135031"/>
                  </a:ext>
                </a:extLst>
              </a:tr>
              <a:tr h="1658177">
                <a:tc>
                  <a:txBody>
                    <a:bodyPr/>
                    <a:lstStyle/>
                    <a:p>
                      <a:pPr marL="0" marR="0" indent="0" algn="ctr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14</a:t>
                      </a:r>
                      <a:endParaRPr lang="zh-TW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15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夜市一條通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文化理解與尊重：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夜市的特色與人文文化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marR="0" indent="0" algn="just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200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從經驗或資料中，尋覓夜市景觀與</a:t>
                      </a:r>
                      <a:r>
                        <a:rPr lang="zh-TW" altLang="zh-TW" sz="3600" b="1" kern="1200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小吃</a:t>
                      </a:r>
                      <a:r>
                        <a:rPr lang="zh-TW" altLang="en-US" sz="3600" b="1" kern="1200" dirty="0" smtClean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文化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尊重 並欣賞各族群文 化的多樣性，環境保育與永續。</a:t>
                      </a:r>
                      <a:endParaRPr lang="en-US" altLang="zh-TW" sz="36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提供四個夜市景點，學生上網搜尋，寫出夜市獨特的景觀與美食。教師藉由烹飪做成成品共享。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學生分組了解夜市小吃文化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TW" altLang="en-US" sz="36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並且能預備實材</a:t>
                      </a:r>
                      <a:r>
                        <a:rPr lang="zh-TW" altLang="en-US" sz="3600" b="1" kern="1200" dirty="0" smtClean="0">
                          <a:solidFill>
                            <a:schemeClr val="tx1"/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，</a:t>
                      </a:r>
                      <a:r>
                        <a:rPr lang="zh-TW" altLang="en-US" sz="36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於規定的時間完成烹飪。以合作分組團隊為評量基點。 </a:t>
                      </a:r>
                      <a:endParaRPr lang="en-US" altLang="zh-TW" sz="3600" b="1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3600" b="1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5216480"/>
                  </a:ext>
                </a:extLst>
              </a:tr>
              <a:tr h="1658177">
                <a:tc>
                  <a:txBody>
                    <a:bodyPr/>
                    <a:lstStyle/>
                    <a:p>
                      <a:pPr marL="0" marR="0" indent="0" algn="ctr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17</a:t>
                      </a:r>
                      <a:endParaRPr lang="zh-TW" alt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PAPAGO</a:t>
                      </a: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旅遊規畫書實作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自我探索及生涯規劃與發展：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實際操作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學生職責分工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資料分類彙整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美工圖案設計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PPT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的製作 分工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能夠分享旅遊心得，</a:t>
                      </a:r>
                      <a:r>
                        <a:rPr lang="zh-TW" altLang="en-US" sz="3600" b="1" dirty="0" smtClean="0"/>
                        <a:t>培養學生在生活情境中，真實運用知識的學習表現。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人際互動與經營</a:t>
                      </a:r>
                      <a:endParaRPr lang="en-US" altLang="zh-TW" sz="36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團體合作與領導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展現團隊合作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互評參與狀況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各組分享計畫書</a:t>
                      </a:r>
                      <a:endParaRPr lang="zh-TW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8101612"/>
                  </a:ext>
                </a:extLst>
              </a:tr>
              <a:tr h="110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成果發表會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攝影美展</a:t>
                      </a:r>
                      <a:endParaRPr lang="zh-TW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dirty="0" smtClean="0"/>
                        <a:t>關注學習與生活的結合，透過實踐力行而彰顯學生的全人發展。 </a:t>
                      </a:r>
                      <a:br>
                        <a:rPr lang="zh-TW" altLang="en-US" sz="3600" b="1" dirty="0" smtClean="0"/>
                      </a:b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透過照片分享旅遊景點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上臺報告規畫書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傾聽分享每組的創意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互評記錄專心聆聽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口語發表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團體表現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尊重別人的想法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欣賞別組的創意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傾聽別人的心得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3600" b="1" dirty="0" smtClean="0">
                          <a:latin typeface="+mn-ea"/>
                          <a:ea typeface="+mn-ea"/>
                        </a:rPr>
                        <a:t>自主行動</a:t>
                      </a: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中</a:t>
                      </a:r>
                      <a:r>
                        <a:rPr lang="zh-TW" altLang="zh-TW" sz="3600" b="1" dirty="0" smtClean="0">
                          <a:latin typeface="+mn-ea"/>
                          <a:ea typeface="+mn-ea"/>
                        </a:rPr>
                        <a:t>能以書面報告</a:t>
                      </a: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旅遊歸書</a:t>
                      </a:r>
                      <a:r>
                        <a:rPr lang="en-US" altLang="zh-TW" sz="36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zh-TW" altLang="zh-TW" sz="36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用</a:t>
                      </a:r>
                      <a:r>
                        <a:rPr lang="en-US" altLang="zh-TW" sz="3600" b="1" dirty="0" smtClean="0">
                          <a:latin typeface="+mn-ea"/>
                          <a:ea typeface="+mn-ea"/>
                        </a:rPr>
                        <a:t>PPT</a:t>
                      </a:r>
                      <a:r>
                        <a:rPr lang="zh-TW" altLang="zh-TW" sz="3600" b="1" dirty="0" smtClean="0">
                          <a:latin typeface="+mn-ea"/>
                          <a:ea typeface="+mn-ea"/>
                        </a:rPr>
                        <a:t>進行口頭成果報告並上傳網頁分享</a:t>
                      </a:r>
                      <a:r>
                        <a:rPr lang="zh-TW" altLang="en-US" sz="3600" b="1" dirty="0" smtClean="0">
                          <a:latin typeface="+mn-ea"/>
                          <a:ea typeface="+mn-ea"/>
                        </a:rPr>
                        <a:t>，分享旅遊心得。</a:t>
                      </a:r>
                      <a:endParaRPr lang="zh-TW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分組互評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教師總評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四項規準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表「優秀」 </a:t>
                      </a: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表「良好」</a:t>
                      </a:r>
                      <a:endParaRPr lang="en-US" altLang="zh-TW" sz="3600" b="1" kern="100" dirty="0" smtClean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表「基礎」 </a:t>
                      </a:r>
                      <a:r>
                        <a:rPr lang="en-US" altLang="zh-TW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zh-TW" altLang="en-US" sz="36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表「不足」</a:t>
                      </a:r>
                      <a:endParaRPr lang="zh-TW" altLang="en-US" sz="3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0658446"/>
                  </a:ext>
                </a:extLst>
              </a:tr>
              <a:tr h="5527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6600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6600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6600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6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6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6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6600" b="1" kern="100" dirty="0">
                        <a:solidFill>
                          <a:sysClr val="windowText" lastClr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8121439"/>
                  </a:ext>
                </a:extLst>
              </a:tr>
            </a:tbl>
          </a:graphicData>
        </a:graphic>
      </p:graphicFrame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896891"/>
              </p:ext>
            </p:extLst>
          </p:nvPr>
        </p:nvGraphicFramePr>
        <p:xfrm>
          <a:off x="2390779" y="492443"/>
          <a:ext cx="38291346" cy="471456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572726">
                  <a:extLst>
                    <a:ext uri="{9D8B030D-6E8A-4147-A177-3AD203B41FA5}">
                      <a16:colId xmlns:a16="http://schemas.microsoft.com/office/drawing/2014/main" val="41987573"/>
                    </a:ext>
                  </a:extLst>
                </a:gridCol>
                <a:gridCol w="10550769">
                  <a:extLst>
                    <a:ext uri="{9D8B030D-6E8A-4147-A177-3AD203B41FA5}">
                      <a16:colId xmlns:a16="http://schemas.microsoft.com/office/drawing/2014/main" val="516677117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1321354632"/>
                    </a:ext>
                  </a:extLst>
                </a:gridCol>
                <a:gridCol w="7666892">
                  <a:extLst>
                    <a:ext uri="{9D8B030D-6E8A-4147-A177-3AD203B41FA5}">
                      <a16:colId xmlns:a16="http://schemas.microsoft.com/office/drawing/2014/main" val="468547702"/>
                    </a:ext>
                  </a:extLst>
                </a:gridCol>
                <a:gridCol w="4009293">
                  <a:extLst>
                    <a:ext uri="{9D8B030D-6E8A-4147-A177-3AD203B41FA5}">
                      <a16:colId xmlns:a16="http://schemas.microsoft.com/office/drawing/2014/main" val="914508887"/>
                    </a:ext>
                  </a:extLst>
                </a:gridCol>
                <a:gridCol w="6005266">
                  <a:extLst>
                    <a:ext uri="{9D8B030D-6E8A-4147-A177-3AD203B41FA5}">
                      <a16:colId xmlns:a16="http://schemas.microsoft.com/office/drawing/2014/main" val="1720058016"/>
                    </a:ext>
                  </a:extLst>
                </a:gridCol>
              </a:tblGrid>
              <a:tr h="162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7200" b="1" kern="100" dirty="0" smtClean="0">
                          <a:effectLst/>
                        </a:rPr>
                        <a:t>單元</a:t>
                      </a:r>
                      <a:r>
                        <a:rPr lang="zh-TW" altLang="en-US" sz="7200" b="1" kern="100" dirty="0" smtClean="0">
                          <a:effectLst/>
                        </a:rPr>
                        <a:t>名稱</a:t>
                      </a:r>
                      <a:endParaRPr lang="zh-TW" altLang="zh-TW" sz="7200" b="1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7200" b="1" kern="100" dirty="0" smtClean="0">
                          <a:effectLst/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2‧47PAPAGO</a:t>
                      </a:r>
                      <a:endParaRPr lang="zh-TW" sz="7200" b="1" kern="100" dirty="0">
                        <a:effectLst/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200" b="1" kern="100" dirty="0" smtClean="0">
                          <a:effectLst/>
                        </a:rPr>
                        <a:t>主題概念</a:t>
                      </a:r>
                      <a:endParaRPr lang="en-US" altLang="zh-TW" sz="7200" b="1" kern="1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7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青少年樂活</a:t>
                      </a:r>
                      <a:endParaRPr lang="en-US" altLang="zh-TW" sz="7200" b="1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7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與自然共舞</a:t>
                      </a:r>
                      <a:endParaRPr lang="zh-TW" sz="7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7200" b="1" kern="100" dirty="0" smtClean="0">
                          <a:effectLst/>
                        </a:rPr>
                        <a:t>報告學校</a:t>
                      </a:r>
                      <a:endParaRPr lang="zh-TW" sz="7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72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瑠公國中</a:t>
                      </a:r>
                      <a:endParaRPr lang="zh-TW" sz="7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42140859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7200" b="1" kern="100" dirty="0" smtClean="0">
                          <a:effectLst/>
                        </a:rPr>
                        <a:t>參與領域</a:t>
                      </a:r>
                      <a:endParaRPr lang="zh-TW" sz="7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7200" b="1" kern="100" dirty="0" smtClean="0">
                          <a:effectLst/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國文 英語</a:t>
                      </a:r>
                      <a:endParaRPr lang="en-US" altLang="zh-TW" sz="7200" b="1" kern="100" dirty="0" smtClean="0">
                        <a:effectLst/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7200" b="1" kern="100" dirty="0" smtClean="0">
                          <a:effectLst/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社會 數學</a:t>
                      </a:r>
                      <a:endParaRPr lang="zh-TW" sz="7200" b="1" kern="100" dirty="0">
                        <a:effectLst/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7200" b="1" kern="100" dirty="0">
                          <a:effectLst/>
                        </a:rPr>
                        <a:t>年級</a:t>
                      </a:r>
                      <a:r>
                        <a:rPr lang="en-US" sz="7200" b="1" kern="100" dirty="0">
                          <a:effectLst/>
                        </a:rPr>
                        <a:t>(</a:t>
                      </a:r>
                      <a:r>
                        <a:rPr lang="zh-TW" sz="7200" b="1" kern="100" dirty="0">
                          <a:effectLst/>
                        </a:rPr>
                        <a:t>學期</a:t>
                      </a:r>
                      <a:r>
                        <a:rPr lang="en-US" sz="7200" b="1" kern="100" dirty="0" smtClean="0">
                          <a:effectLst/>
                        </a:rPr>
                        <a:t>)/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7200" b="1" kern="100" dirty="0" smtClean="0">
                          <a:effectLst/>
                        </a:rPr>
                        <a:t>每週</a:t>
                      </a:r>
                      <a:r>
                        <a:rPr lang="zh-TW" sz="7200" b="1" kern="100" dirty="0">
                          <a:effectLst/>
                        </a:rPr>
                        <a:t>節數</a:t>
                      </a:r>
                      <a:endParaRPr lang="zh-TW" sz="7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200" b="1" kern="100" dirty="0">
                          <a:effectLst/>
                        </a:rPr>
                        <a:t> </a:t>
                      </a:r>
                      <a:r>
                        <a:rPr lang="en-US" altLang="zh-TW" sz="7200" b="1" kern="100" dirty="0" smtClean="0">
                          <a:effectLst/>
                        </a:rPr>
                        <a:t>1</a:t>
                      </a:r>
                      <a:r>
                        <a:rPr lang="zh-TW" altLang="en-US" sz="7200" b="1" kern="100" dirty="0" smtClean="0">
                          <a:effectLst/>
                        </a:rPr>
                        <a:t>節</a:t>
                      </a:r>
                      <a:endParaRPr lang="zh-TW" sz="7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7200" b="1" kern="100" dirty="0">
                          <a:effectLst/>
                        </a:rPr>
                        <a:t>設計者</a:t>
                      </a:r>
                      <a:endParaRPr lang="zh-TW" sz="72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200" b="1" kern="100" dirty="0" smtClean="0">
                          <a:effectLst/>
                        </a:rPr>
                        <a:t> </a:t>
                      </a:r>
                      <a:r>
                        <a:rPr lang="zh-TW" altLang="en-US" sz="72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核心小組團隊</a:t>
                      </a:r>
                      <a:endParaRPr lang="zh-TW" sz="7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2965255"/>
                  </a:ext>
                </a:extLst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709628"/>
              </p:ext>
            </p:extLst>
          </p:nvPr>
        </p:nvGraphicFramePr>
        <p:xfrm>
          <a:off x="2321169" y="5746709"/>
          <a:ext cx="38360956" cy="1389888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7672191">
                  <a:extLst>
                    <a:ext uri="{9D8B030D-6E8A-4147-A177-3AD203B41FA5}">
                      <a16:colId xmlns:a16="http://schemas.microsoft.com/office/drawing/2014/main" val="1538682445"/>
                    </a:ext>
                  </a:extLst>
                </a:gridCol>
                <a:gridCol w="7672191">
                  <a:extLst>
                    <a:ext uri="{9D8B030D-6E8A-4147-A177-3AD203B41FA5}">
                      <a16:colId xmlns:a16="http://schemas.microsoft.com/office/drawing/2014/main" val="2553731669"/>
                    </a:ext>
                  </a:extLst>
                </a:gridCol>
                <a:gridCol w="7672191">
                  <a:extLst>
                    <a:ext uri="{9D8B030D-6E8A-4147-A177-3AD203B41FA5}">
                      <a16:colId xmlns:a16="http://schemas.microsoft.com/office/drawing/2014/main" val="1001846386"/>
                    </a:ext>
                  </a:extLst>
                </a:gridCol>
                <a:gridCol w="7669148">
                  <a:extLst>
                    <a:ext uri="{9D8B030D-6E8A-4147-A177-3AD203B41FA5}">
                      <a16:colId xmlns:a16="http://schemas.microsoft.com/office/drawing/2014/main" val="3888739246"/>
                    </a:ext>
                  </a:extLst>
                </a:gridCol>
                <a:gridCol w="7675235">
                  <a:extLst>
                    <a:ext uri="{9D8B030D-6E8A-4147-A177-3AD203B41FA5}">
                      <a16:colId xmlns:a16="http://schemas.microsoft.com/office/drawing/2014/main" val="3758939202"/>
                    </a:ext>
                  </a:extLst>
                </a:gridCol>
              </a:tblGrid>
              <a:tr h="5140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4800" b="1" kern="100" dirty="0" smtClean="0">
                          <a:effectLst/>
                        </a:rPr>
                        <a:t>核心素養</a:t>
                      </a:r>
                      <a:endParaRPr lang="zh-TW" altLang="zh-TW" sz="4800" b="1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4800" b="1" kern="100" dirty="0" smtClean="0">
                          <a:effectLst/>
                        </a:rPr>
                        <a:t>領綱學習重點</a:t>
                      </a:r>
                      <a:endParaRPr lang="zh-TW" sz="4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4800" b="1" kern="100" dirty="0" smtClean="0">
                          <a:effectLst/>
                        </a:rPr>
                        <a:t>課程目標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4800" b="1" kern="100" dirty="0" smtClean="0">
                          <a:effectLst/>
                        </a:rPr>
                        <a:t>主題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4800" b="1" kern="100" dirty="0" smtClean="0">
                          <a:effectLst/>
                        </a:rPr>
                        <a:t>表現任務</a:t>
                      </a:r>
                      <a:endParaRPr lang="zh-TW" sz="4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9422214"/>
                  </a:ext>
                </a:extLst>
              </a:tr>
              <a:tr h="6168230">
                <a:tc>
                  <a:txBody>
                    <a:bodyPr/>
                    <a:lstStyle/>
                    <a:p>
                      <a:r>
                        <a:rPr lang="zh-TW" altLang="en-US" sz="4800" b="1" dirty="0" smtClean="0"/>
                        <a:t>＊</a:t>
                      </a:r>
                      <a:r>
                        <a:rPr lang="zh-TW" altLang="zh-TW" sz="4800" b="1" dirty="0" smtClean="0"/>
                        <a:t>自主行動</a:t>
                      </a:r>
                      <a:r>
                        <a:rPr lang="zh-TW" altLang="en-US" sz="4800" b="1" dirty="0" smtClean="0"/>
                        <a:t>：</a:t>
                      </a:r>
                      <a:endParaRPr lang="en-US" altLang="zh-TW" sz="4800" b="1" dirty="0" smtClean="0"/>
                    </a:p>
                    <a:p>
                      <a:r>
                        <a:rPr lang="zh-TW" altLang="en-US" sz="4800" b="1" dirty="0" smtClean="0"/>
                        <a:t>系統思考 與 解決問題、</a:t>
                      </a:r>
                      <a:endParaRPr lang="en-US" altLang="zh-TW" sz="4800" b="1" dirty="0" smtClean="0"/>
                    </a:p>
                    <a:p>
                      <a:r>
                        <a:rPr lang="en-US" altLang="zh-TW" sz="4800" b="1" dirty="0" smtClean="0"/>
                        <a:t> </a:t>
                      </a:r>
                      <a:r>
                        <a:rPr lang="zh-TW" altLang="en-US" sz="4800" b="1" dirty="0" smtClean="0"/>
                        <a:t>身心素質與 自我精進</a:t>
                      </a:r>
                      <a:endParaRPr lang="en-US" altLang="zh-TW" sz="4800" b="1" dirty="0" smtClean="0"/>
                    </a:p>
                    <a:p>
                      <a:r>
                        <a:rPr lang="zh-TW" altLang="en-US" sz="4800" b="1" dirty="0" smtClean="0"/>
                        <a:t>＊</a:t>
                      </a:r>
                      <a:r>
                        <a:rPr lang="zh-TW" altLang="zh-TW" sz="4800" b="1" dirty="0" smtClean="0"/>
                        <a:t>溝通互動</a:t>
                      </a:r>
                      <a:r>
                        <a:rPr lang="zh-TW" altLang="en-US" sz="4800" b="1" dirty="0" smtClean="0"/>
                        <a:t>：</a:t>
                      </a:r>
                      <a:endParaRPr lang="en-US" altLang="zh-TW" sz="4800" b="1" dirty="0" smtClean="0"/>
                    </a:p>
                    <a:p>
                      <a:r>
                        <a:rPr lang="zh-TW" altLang="en-US" sz="4800" b="1" dirty="0" smtClean="0"/>
                        <a:t>科技資訊 與 媒體素養</a:t>
                      </a:r>
                      <a:endParaRPr lang="zh-TW" altLang="zh-TW" sz="4800" b="1" dirty="0" smtClean="0"/>
                    </a:p>
                    <a:p>
                      <a:r>
                        <a:rPr lang="zh-TW" altLang="en-US" sz="4800" b="1" dirty="0" smtClean="0"/>
                        <a:t>＊</a:t>
                      </a:r>
                      <a:r>
                        <a:rPr lang="zh-TW" altLang="zh-TW" sz="4800" b="1" dirty="0" smtClean="0"/>
                        <a:t>社會參與</a:t>
                      </a:r>
                      <a:r>
                        <a:rPr lang="zh-TW" altLang="en-US" sz="4800" b="1" dirty="0" smtClean="0"/>
                        <a:t>：</a:t>
                      </a:r>
                      <a:endParaRPr lang="en-US" altLang="zh-TW" sz="4800" b="1" dirty="0" smtClean="0"/>
                    </a:p>
                    <a:p>
                      <a:r>
                        <a:rPr lang="zh-TW" altLang="en-US" sz="4800" b="1" dirty="0" smtClean="0"/>
                        <a:t>人際關係 與 團隊合作</a:t>
                      </a:r>
                      <a:endParaRPr lang="en-US" altLang="zh-TW" sz="4800" b="1" dirty="0" smtClean="0"/>
                    </a:p>
                    <a:p>
                      <a:r>
                        <a:rPr lang="zh-TW" altLang="en-US" sz="4800" dirty="0" smtClean="0"/>
                        <a:t>道德實踐 與 公民意識</a:t>
                      </a:r>
                      <a:endParaRPr lang="en-US" altLang="zh-TW" sz="4800" b="1" dirty="0" smtClean="0"/>
                    </a:p>
                    <a:p>
                      <a:endParaRPr lang="en-US" altLang="zh-TW" sz="4800" b="1" dirty="0" smtClean="0"/>
                    </a:p>
                    <a:p>
                      <a:endParaRPr lang="en-US" altLang="zh-TW" sz="4800" b="1" dirty="0" smtClean="0"/>
                    </a:p>
                    <a:p>
                      <a:endParaRPr lang="en-US" altLang="zh-TW" sz="4800" b="1" dirty="0" smtClean="0"/>
                    </a:p>
                    <a:p>
                      <a:endParaRPr lang="en-US" altLang="zh-TW" sz="4800" b="1" dirty="0" smtClean="0"/>
                    </a:p>
                    <a:p>
                      <a:endParaRPr lang="zh-TW" altLang="zh-TW" sz="4800" b="1" dirty="0" smtClean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學習表現：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＊社</a:t>
                      </a: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-J-C3 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了解文化間相互關聯，尊重 並欣賞各族群文化多樣性。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＊國</a:t>
                      </a: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-J-A2 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培養思辨 能力，能反思 內容主題，運用語言文字表情達意，傾聽他人的需求、理解他人的觀點，達到人我溝 通與互動。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學習內容：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320083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＊外</a:t>
                      </a: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-J-B1 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具備入門的聽說讀寫第二外國語文能力。 能運用所學字母、詞彙及句型進行 簡易日常溝通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社</a:t>
                      </a: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-J-B2 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理解不同時空的 科技與媒體發展和應用，並思考 其在生活中可能 帶來的衝突與影 響。 </a:t>
                      </a:r>
                      <a:endParaRPr lang="zh-TW" altLang="zh-TW" sz="4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發揮</a:t>
                      </a:r>
                      <a:r>
                        <a:rPr lang="zh-TW" altLang="zh-TW" sz="4800" b="1" dirty="0" smtClean="0"/>
                        <a:t>思辨力：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評估臺北旅遊路線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effectLst/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，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上網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蒐集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資料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彙整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統整規劃行程路線經費，呈現旅遊計畫書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一份。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dirty="0" smtClean="0"/>
                        <a:t>2.</a:t>
                      </a:r>
                      <a:r>
                        <a:rPr lang="zh-TW" altLang="en-US" sz="4800" b="1" dirty="0" smtClean="0"/>
                        <a:t>訓練</a:t>
                      </a:r>
                      <a:r>
                        <a:rPr lang="zh-TW" altLang="zh-TW" sz="4800" b="1" dirty="0" smtClean="0"/>
                        <a:t>溝通力</a:t>
                      </a:r>
                      <a:r>
                        <a:rPr lang="zh-TW" altLang="en-US" sz="4800" b="1" dirty="0" smtClean="0"/>
                        <a:t>：規畫討論分享，發揮人際與團隊精神。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TW" altLang="en-US" sz="4800" b="1" dirty="0" smtClean="0"/>
                        <a:t>展現</a:t>
                      </a:r>
                      <a:r>
                        <a:rPr lang="zh-TW" altLang="zh-TW" sz="4800" b="1" dirty="0" smtClean="0"/>
                        <a:t>關懷力</a:t>
                      </a:r>
                      <a:r>
                        <a:rPr lang="zh-TW" altLang="en-US" sz="4800" b="1" dirty="0" smtClean="0"/>
                        <a:t>：增加對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人文地理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掌故的瞭解，呈現對鄉土的熱情，進而愛家愛鄉。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dirty="0" smtClean="0"/>
                        <a:t>4.</a:t>
                      </a:r>
                      <a:r>
                        <a:rPr lang="zh-TW" altLang="en-US" sz="4800" b="1" dirty="0" smtClean="0"/>
                        <a:t>深化</a:t>
                      </a:r>
                      <a:r>
                        <a:rPr lang="zh-TW" altLang="zh-TW" sz="4800" b="1" dirty="0" smtClean="0"/>
                        <a:t>探索力</a:t>
                      </a:r>
                      <a:r>
                        <a:rPr lang="zh-TW" altLang="en-US" sz="4800" b="1" dirty="0" smtClean="0"/>
                        <a:t>：從自然景觀</a:t>
                      </a:r>
                      <a:r>
                        <a:rPr lang="zh-TW" altLang="en-US" sz="4800" b="1" dirty="0" smtClean="0"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</a:rPr>
                        <a:t>，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實際走訪出遊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，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探索大自然美景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，攝影拍照發表成果。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臺北旅遊樂活 </a:t>
                      </a: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【2‧47PAPAGO】</a:t>
                      </a: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海天遊蹤－與自然共舞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3.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瑠公密探－瑠公溯源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4.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看見台灣－旅遊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規畫書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5.</a:t>
                      </a:r>
                      <a:r>
                        <a:rPr lang="zh-TW" altLang="en-US" sz="48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</a:rPr>
                        <a:t>名人軼事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－關懷人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文史地</a:t>
                      </a: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endParaRPr lang="zh-TW" altLang="zh-TW" sz="4800" b="1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defTabSz="4320083" rtl="0" eaLnBrk="1" latinLnBrk="0" hangingPunct="1"/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6.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海天遊蹤</a:t>
                      </a:r>
                      <a:r>
                        <a:rPr lang="zh-TW" altLang="en-US" sz="48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－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欣賞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特色景觀</a:t>
                      </a: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7.</a:t>
                      </a:r>
                      <a:r>
                        <a:rPr lang="zh-TW" altLang="en-US" sz="48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夜市一條通－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享受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美食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8.</a:t>
                      </a:r>
                      <a:r>
                        <a:rPr lang="zh-TW" altLang="en-US" sz="48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精打細算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－計算距離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經費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：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defTabSz="4320083" rtl="0" eaLnBrk="1" latinLnBrk="0" hangingPunct="1"/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9.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外遇－訓練英語表達能力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10.</a:t>
                      </a:r>
                      <a:r>
                        <a:rPr lang="zh-TW" altLang="en-US" sz="480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成果發表會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－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 互評分享發表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defTabSz="4320083" rtl="0" eaLnBrk="1" latinLnBrk="0" hangingPunct="1"/>
                      <a:endParaRPr lang="zh-TW" altLang="en-US" sz="4800" b="1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4320083" rtl="0" eaLnBrk="1" latinLnBrk="0" hangingPunct="1"/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zh-TW" sz="4800" b="1" dirty="0" smtClean="0"/>
                        <a:t>自主行動</a:t>
                      </a:r>
                      <a:r>
                        <a:rPr lang="zh-TW" altLang="en-US" sz="4800" b="1" dirty="0" smtClean="0"/>
                        <a:t>中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分組合作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effectLst/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+mn-cs"/>
                        </a:rPr>
                        <a:t>，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能以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書面報告</a:t>
                      </a: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用</a:t>
                      </a:r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進行口頭成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果報告並上傳網頁分享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en-US" sz="4800" b="1" dirty="0" smtClean="0"/>
                        <a:t>對於行程的遠近安全經費，</a:t>
                      </a:r>
                      <a:endParaRPr lang="en-US" altLang="zh-TW" sz="4800" b="1" dirty="0" smtClean="0"/>
                    </a:p>
                    <a:p>
                      <a:r>
                        <a:rPr lang="zh-TW" altLang="en-US" sz="4800" b="1" dirty="0" smtClean="0"/>
                        <a:t>有經過思考判斷，並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能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合力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蒐集資料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，有</a:t>
                      </a:r>
                      <a:r>
                        <a:rPr lang="zh-TW" altLang="en-US" sz="4800" b="1" dirty="0" smtClean="0"/>
                        <a:t>規劃的能力。</a:t>
                      </a:r>
                      <a:endParaRPr lang="en-US" altLang="zh-TW" sz="4800" b="1" dirty="0" smtClean="0"/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dirty="0" smtClean="0"/>
                        <a:t>3.</a:t>
                      </a:r>
                      <a:r>
                        <a:rPr lang="zh-TW" altLang="en-US" sz="4800" b="1" dirty="0" smtClean="0"/>
                        <a:t>對人文史地自然的積極關</a:t>
                      </a:r>
                      <a:endParaRPr lang="en-US" altLang="zh-TW" sz="4800" b="1" dirty="0" smtClean="0"/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dirty="0" smtClean="0"/>
                        <a:t> 懷，提升對生態環境的關愛</a:t>
                      </a:r>
                      <a:endParaRPr lang="en-US" altLang="zh-TW" sz="4800" b="1" dirty="0" smtClean="0"/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1" dirty="0" smtClean="0"/>
                        <a:t>4.</a:t>
                      </a:r>
                      <a:r>
                        <a:rPr lang="zh-TW" altLang="en-US" sz="4800" b="1" dirty="0" smtClean="0"/>
                        <a:t>學會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對旅遊路線加以評估，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320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進而</a:t>
                      </a:r>
                      <a:r>
                        <a:rPr lang="zh-TW" altLang="en-US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實際</a:t>
                      </a:r>
                      <a:r>
                        <a:rPr lang="zh-TW" altLang="zh-TW" sz="4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執行計畫。</a:t>
                      </a:r>
                      <a:endParaRPr lang="en-US" altLang="zh-TW" sz="4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TW" altLang="zh-TW" sz="4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87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94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3" y="27919680"/>
            <a:ext cx="39813326" cy="209349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內容版面配置區 3"/>
          <p:cNvPicPr>
            <a:picLocks noGrp="1"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63753" y="951012"/>
            <a:ext cx="39813326" cy="269686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32979360" y="951012"/>
            <a:ext cx="8897718" cy="3962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系統思考與彈性課程設計規劃</a:t>
            </a:r>
            <a:endParaRPr lang="zh-TW" altLang="en-US" sz="9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442399" y="44892226"/>
            <a:ext cx="7434679" cy="3962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數學科</a:t>
            </a:r>
            <a:endParaRPr lang="zh-TW" altLang="en-US" sz="9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451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078" y="2194560"/>
            <a:ext cx="39809707" cy="213969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圖片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078" y="26395680"/>
            <a:ext cx="39809707" cy="226161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矩形 8"/>
          <p:cNvSpPr/>
          <p:nvPr/>
        </p:nvSpPr>
        <p:spPr>
          <a:xfrm>
            <a:off x="33777104" y="2194560"/>
            <a:ext cx="7434679" cy="3962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</a:t>
            </a: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文</a:t>
            </a:r>
            <a:r>
              <a:rPr lang="zh-TW" altLang="en-US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科</a:t>
            </a:r>
            <a:endParaRPr lang="zh-TW" altLang="en-US" sz="9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3777103" y="26365200"/>
            <a:ext cx="7434679" cy="3962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語</a:t>
            </a:r>
            <a:r>
              <a:rPr lang="zh-TW" altLang="en-US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科</a:t>
            </a:r>
            <a:endParaRPr lang="zh-TW" altLang="en-US" sz="9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8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485</TotalTime>
  <Words>1663</Words>
  <Application>Microsoft Office PowerPoint</Application>
  <PresentationFormat>自訂</PresentationFormat>
  <Paragraphs>210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3" baseType="lpstr">
      <vt:lpstr>Microsoft JhengHei UI</vt:lpstr>
      <vt:lpstr>微軟正黑體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User</cp:lastModifiedBy>
  <cp:revision>87</cp:revision>
  <dcterms:created xsi:type="dcterms:W3CDTF">2018-09-12T08:34:05Z</dcterms:created>
  <dcterms:modified xsi:type="dcterms:W3CDTF">2018-10-26T02:13:49Z</dcterms:modified>
</cp:coreProperties>
</file>